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5"/>
  </p:notesMasterIdLst>
  <p:sldIdLst>
    <p:sldId id="259" r:id="rId2"/>
    <p:sldId id="6367" r:id="rId3"/>
    <p:sldId id="6376" r:id="rId4"/>
    <p:sldId id="6395" r:id="rId5"/>
    <p:sldId id="6390" r:id="rId6"/>
    <p:sldId id="6378" r:id="rId7"/>
    <p:sldId id="6394" r:id="rId8"/>
    <p:sldId id="6392" r:id="rId9"/>
    <p:sldId id="6391" r:id="rId10"/>
    <p:sldId id="263" r:id="rId11"/>
    <p:sldId id="261" r:id="rId12"/>
    <p:sldId id="6389" r:id="rId13"/>
    <p:sldId id="6393" r:id="rId14"/>
  </p:sldIdLst>
  <p:sldSz cx="12192000" cy="6858000"/>
  <p:notesSz cx="6858000" cy="9144000"/>
  <p:defaultTextStyle>
    <a:defPPr>
      <a:defRPr lang="ko-KR"/>
    </a:defPPr>
    <a:lvl1pPr marL="0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KIM" initials="C" lastIdx="2" clrIdx="0"/>
  <p:cmAuthor id="2" name="user" initials="u" lastIdx="0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E534"/>
    <a:srgbClr val="0002DC"/>
    <a:srgbClr val="06FB09"/>
    <a:srgbClr val="FFC000"/>
    <a:srgbClr val="70AD47"/>
    <a:srgbClr val="5B9BD5"/>
    <a:srgbClr val="FFFFFF"/>
    <a:srgbClr val="FF00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78312" autoAdjust="0"/>
  </p:normalViewPr>
  <p:slideViewPr>
    <p:cSldViewPr snapToGrid="0">
      <p:cViewPr varScale="1">
        <p:scale>
          <a:sx n="68" d="100"/>
          <a:sy n="68" d="100"/>
        </p:scale>
        <p:origin x="963" y="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8BB448-29F7-4396-A6B0-D5A2C59965FE}" type="datetime1">
              <a:rPr lang="ko-KR" altLang="en-US"/>
              <a:pPr lvl="0">
                <a:defRPr/>
              </a:pPr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BDA687-635B-472B-BE84-1E6299EF74F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A687-635B-472B-BE84-1E6299EF74F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22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2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96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Training mechanism</a:t>
            </a:r>
            <a:r>
              <a:rPr lang="ko-KR" altLang="en-US" dirty="0"/>
              <a:t>은 다음과 같다 </a:t>
            </a:r>
            <a:r>
              <a:rPr lang="en-US" altLang="ko-KR" dirty="0"/>
              <a:t>(</a:t>
            </a:r>
            <a:r>
              <a:rPr lang="ko-KR" altLang="en-US" dirty="0"/>
              <a:t>우측 피겨 팝업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Epoch</a:t>
            </a:r>
            <a:r>
              <a:rPr lang="ko-KR" altLang="en-US" dirty="0"/>
              <a:t>가 전체를 감싸고 있고 한 </a:t>
            </a:r>
            <a:r>
              <a:rPr lang="ko-KR" altLang="en-US" dirty="0" err="1"/>
              <a:t>이포크안에</a:t>
            </a:r>
            <a:r>
              <a:rPr lang="ko-KR" altLang="en-US" dirty="0"/>
              <a:t> </a:t>
            </a:r>
            <a:r>
              <a:rPr lang="en-US" altLang="ko-KR" dirty="0"/>
              <a:t>Iteration</a:t>
            </a:r>
            <a:r>
              <a:rPr lang="ko-KR" altLang="en-US" dirty="0"/>
              <a:t>이 여러 번 돌면서 모델 포워드와 </a:t>
            </a:r>
            <a:r>
              <a:rPr lang="ko-KR" altLang="en-US" dirty="0" err="1"/>
              <a:t>백워드를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</a:t>
            </a:r>
            <a:r>
              <a:rPr lang="en-US" altLang="ko-KR" dirty="0"/>
              <a:t>Epoch</a:t>
            </a:r>
            <a:r>
              <a:rPr lang="ko-KR" altLang="en-US" dirty="0"/>
              <a:t>와 </a:t>
            </a:r>
            <a:r>
              <a:rPr lang="en-US" altLang="ko-KR" dirty="0"/>
              <a:t>Iteration</a:t>
            </a:r>
            <a:r>
              <a:rPr lang="ko-KR" altLang="en-US" dirty="0"/>
              <a:t>은 무얼 의미할까</a:t>
            </a:r>
            <a:r>
              <a:rPr lang="en-US" altLang="ko-KR" dirty="0"/>
              <a:t>? (</a:t>
            </a:r>
            <a:r>
              <a:rPr lang="ko-KR" altLang="en-US" dirty="0"/>
              <a:t>아래쪽 </a:t>
            </a:r>
            <a:r>
              <a:rPr lang="en-US" altLang="ko-KR" dirty="0"/>
              <a:t>Epoch, Batch, Iteration </a:t>
            </a:r>
            <a:r>
              <a:rPr lang="ko-KR" altLang="en-US" dirty="0"/>
              <a:t>텍스트 팝업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Epoch</a:t>
            </a:r>
            <a:r>
              <a:rPr lang="ko-KR" altLang="en-US" dirty="0"/>
              <a:t> </a:t>
            </a:r>
            <a:r>
              <a:rPr lang="en-US" altLang="ko-KR" dirty="0"/>
              <a:t>is ~</a:t>
            </a:r>
          </a:p>
          <a:p>
            <a:r>
              <a:rPr lang="en-US" altLang="ko-KR" dirty="0"/>
              <a:t>Batch size is ~</a:t>
            </a:r>
          </a:p>
          <a:p>
            <a:r>
              <a:rPr lang="en-US" altLang="ko-KR" dirty="0"/>
              <a:t>Iteration is ~</a:t>
            </a:r>
          </a:p>
          <a:p>
            <a:r>
              <a:rPr lang="en-US" altLang="ko-KR" dirty="0"/>
              <a:t>Let’s see the details of code here.</a:t>
            </a:r>
          </a:p>
          <a:p>
            <a:r>
              <a:rPr lang="en-US" altLang="ko-KR" dirty="0"/>
              <a:t>The blue box shows the Epoch loop. This is number of iterations over the entire dataset (Epoch 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The green box ~ (Iteration 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The yellow boxes are ~ (FWD </a:t>
            </a:r>
            <a:r>
              <a:rPr lang="ko-KR" altLang="en-US" dirty="0"/>
              <a:t>텍스트 팝업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The red box is ~ (BWD </a:t>
            </a:r>
            <a:r>
              <a:rPr lang="ko-KR" altLang="en-US" dirty="0"/>
              <a:t>텍스트 팝업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DE185-28BF-4885-90A2-047ED3AB2D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554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2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06681" y="1122366"/>
            <a:ext cx="103786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681" y="3602041"/>
            <a:ext cx="103786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8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6177-368C-4FC7-B6B0-DD2AC613D504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B763E-F8DC-4045-AB0C-0687CE81A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8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867" y="1162050"/>
            <a:ext cx="11526266" cy="50149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889A-0EE8-45EF-A49E-738286845009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4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F716-E955-41C4-92F0-8CE8725E4349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0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F3309892-82B9-4594-AFFA-2B826AE50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09CD-9F65-4D74-86E5-EF1306E66EA4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D992E1-D4FA-4C5E-B1B9-B4F7A60B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702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1DF7-14FA-40B3-9BF4-8CCAF215AAA9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6DAD045-905D-49AD-9F40-1E2D0B9BC5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0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20210416095409_ivqhalro.png">
            <a:extLst>
              <a:ext uri="{FF2B5EF4-FFF2-40B4-BE49-F238E27FC236}">
                <a16:creationId xmlns:a16="http://schemas.microsoft.com/office/drawing/2014/main" id="{173A66F4-03F9-4874-A02B-F33ADD401F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29909F-D0D7-4F19-84D5-91B5DA0E4487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41FAE-3BF8-451B-B354-8A63A89BE5CF}"/>
              </a:ext>
            </a:extLst>
          </p:cNvPr>
          <p:cNvGrpSpPr/>
          <p:nvPr userDrawn="1"/>
        </p:nvGrpSpPr>
        <p:grpSpPr>
          <a:xfrm>
            <a:off x="6424842" y="2474913"/>
            <a:ext cx="5767158" cy="1356783"/>
            <a:chOff x="7588506" y="975159"/>
            <a:chExt cx="6811706" cy="1602386"/>
          </a:xfrm>
        </p:grpSpPr>
        <p:pic>
          <p:nvPicPr>
            <p:cNvPr id="20" name="그림 19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0DDF3D5D-7F4B-4B9B-AE22-B86E8A6F3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7" t="14312" r="8164" b="62451"/>
            <a:stretch/>
          </p:blipFill>
          <p:spPr bwMode="auto">
            <a:xfrm>
              <a:off x="7588510" y="975160"/>
              <a:ext cx="6811702" cy="1602383"/>
            </a:xfrm>
            <a:custGeom>
              <a:avLst/>
              <a:gdLst>
                <a:gd name="connsiteX0" fmla="*/ 0 w 6811702"/>
                <a:gd name="connsiteY0" fmla="*/ 0 h 1602383"/>
                <a:gd name="connsiteX1" fmla="*/ 6811702 w 6811702"/>
                <a:gd name="connsiteY1" fmla="*/ 0 h 1602383"/>
                <a:gd name="connsiteX2" fmla="*/ 6811702 w 6811702"/>
                <a:gd name="connsiteY2" fmla="*/ 1602383 h 1602383"/>
                <a:gd name="connsiteX3" fmla="*/ 0 w 6811702"/>
                <a:gd name="connsiteY3" fmla="*/ 1602383 h 160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2" h="1602383">
                  <a:moveTo>
                    <a:pt x="0" y="0"/>
                  </a:moveTo>
                  <a:lnTo>
                    <a:pt x="6811702" y="0"/>
                  </a:lnTo>
                  <a:lnTo>
                    <a:pt x="6811702" y="1602383"/>
                  </a:lnTo>
                  <a:lnTo>
                    <a:pt x="0" y="1602383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745C10-B2E3-4BDF-924D-C04E54AEA1C6}"/>
                </a:ext>
              </a:extLst>
            </p:cNvPr>
            <p:cNvSpPr/>
            <p:nvPr/>
          </p:nvSpPr>
          <p:spPr>
            <a:xfrm rot="16200000">
              <a:off x="10193166" y="-1629501"/>
              <a:ext cx="1602386" cy="6811706"/>
            </a:xfrm>
            <a:prstGeom prst="rect">
              <a:avLst/>
            </a:prstGeom>
            <a:solidFill>
              <a:srgbClr val="16C1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34909-14C4-416B-942D-2FA89FD3E584}"/>
              </a:ext>
            </a:extLst>
          </p:cNvPr>
          <p:cNvGrpSpPr/>
          <p:nvPr userDrawn="1"/>
        </p:nvGrpSpPr>
        <p:grpSpPr>
          <a:xfrm>
            <a:off x="5556492" y="3897332"/>
            <a:ext cx="5767158" cy="1356783"/>
            <a:chOff x="6562882" y="2625580"/>
            <a:chExt cx="6811706" cy="1602386"/>
          </a:xfrm>
        </p:grpSpPr>
        <p:pic>
          <p:nvPicPr>
            <p:cNvPr id="23" name="그림 22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010F32E-BF52-494E-ADEB-982BD3518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7" t="38246" r="18664" b="38517"/>
            <a:stretch/>
          </p:blipFill>
          <p:spPr bwMode="auto">
            <a:xfrm>
              <a:off x="6562882" y="2625580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CB83D6-35A3-43F4-B781-5BED9E7E6E52}"/>
                </a:ext>
              </a:extLst>
            </p:cNvPr>
            <p:cNvSpPr/>
            <p:nvPr/>
          </p:nvSpPr>
          <p:spPr>
            <a:xfrm rot="16200000">
              <a:off x="9167542" y="20920"/>
              <a:ext cx="1602386" cy="6811706"/>
            </a:xfrm>
            <a:prstGeom prst="rect">
              <a:avLst/>
            </a:prstGeom>
            <a:solidFill>
              <a:srgbClr val="0083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267A81-C10A-470E-B2A6-63DA81EC8440}"/>
              </a:ext>
            </a:extLst>
          </p:cNvPr>
          <p:cNvGrpSpPr/>
          <p:nvPr userDrawn="1"/>
        </p:nvGrpSpPr>
        <p:grpSpPr>
          <a:xfrm>
            <a:off x="4688142" y="5318636"/>
            <a:ext cx="5767158" cy="1356783"/>
            <a:chOff x="5537255" y="4276003"/>
            <a:chExt cx="6811706" cy="1602386"/>
          </a:xfrm>
        </p:grpSpPr>
        <p:pic>
          <p:nvPicPr>
            <p:cNvPr id="26" name="그림 25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9CE22BC-80F5-48DD-AE67-9693A2372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62180" r="29165" b="14583"/>
            <a:stretch/>
          </p:blipFill>
          <p:spPr bwMode="auto">
            <a:xfrm>
              <a:off x="5537255" y="4276003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CCFD5A-1488-4B10-924E-0A475EDAAAFC}"/>
                </a:ext>
              </a:extLst>
            </p:cNvPr>
            <p:cNvSpPr/>
            <p:nvPr/>
          </p:nvSpPr>
          <p:spPr>
            <a:xfrm rot="16200000">
              <a:off x="8141915" y="1671343"/>
              <a:ext cx="1602386" cy="6811706"/>
            </a:xfrm>
            <a:prstGeom prst="rect">
              <a:avLst/>
            </a:prstGeom>
            <a:solidFill>
              <a:srgbClr val="00346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B8C07FC-4EA3-4406-8211-D47CB1F6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7" y="5563664"/>
            <a:ext cx="2166195" cy="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20210416095409_ivqhalro.png">
            <a:extLst>
              <a:ext uri="{FF2B5EF4-FFF2-40B4-BE49-F238E27FC236}">
                <a16:creationId xmlns:a16="http://schemas.microsoft.com/office/drawing/2014/main" id="{FC520699-7B4F-48E7-A090-0E3EED1A6D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75F85B-1CC2-495F-8259-ECE02FD43961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</p:spTree>
    <p:extLst>
      <p:ext uri="{BB962C8B-B14F-4D97-AF65-F5344CB8AC3E}">
        <p14:creationId xmlns:p14="http://schemas.microsoft.com/office/powerpoint/2010/main" val="2267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2867" y="365126"/>
            <a:ext cx="11526266" cy="78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2867" y="1398622"/>
            <a:ext cx="11526266" cy="477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23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BDE87-A952-477C-A2E7-7B72BF1BEB6D}" type="datetime1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979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1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8" r:id="rId6"/>
    <p:sldLayoutId id="2147483669" r:id="rId7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5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ew.kentech.ac.kr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6556" y="92"/>
            <a:ext cx="9695444" cy="6857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995" y="784726"/>
            <a:ext cx="2740138" cy="647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995" y="1842500"/>
            <a:ext cx="7811396" cy="121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Visionary Course - Energy AI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Week 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2545" y="3855139"/>
            <a:ext cx="5031130" cy="76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814" b="1" spc="-91">
                <a:solidFill>
                  <a:srgbClr val="00306C"/>
                </a:solidFill>
              </a:rPr>
              <a:t>May 17, </a:t>
            </a:r>
            <a:r>
              <a:rPr lang="en-US" altLang="ko-KR" sz="1814" b="1" spc="-91" dirty="0">
                <a:solidFill>
                  <a:srgbClr val="00306C"/>
                </a:solidFill>
              </a:rPr>
              <a:t>2022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814" b="1" spc="-91" dirty="0">
                <a:solidFill>
                  <a:srgbClr val="00306C"/>
                </a:solidFill>
              </a:rPr>
              <a:t>Giwon Sur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F07AB-E8F1-4771-B0C2-5DDDFC3A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00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93225-195F-A5FA-89F1-F5933FD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7E6B3-57BD-C309-1A0A-C07799FCB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58" b="57652"/>
          <a:stretch/>
        </p:blipFill>
        <p:spPr>
          <a:xfrm>
            <a:off x="460775" y="994103"/>
            <a:ext cx="5405718" cy="163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2FC83E-FBED-EC51-2C5A-0BB7C4F37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0" t="41411" b="2727"/>
          <a:stretch/>
        </p:blipFill>
        <p:spPr>
          <a:xfrm>
            <a:off x="2539742" y="1662603"/>
            <a:ext cx="6573691" cy="41620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3B45FF-2062-BABF-A8E0-D9D9BEBF65EB}"/>
              </a:ext>
            </a:extLst>
          </p:cNvPr>
          <p:cNvSpPr/>
          <p:nvPr/>
        </p:nvSpPr>
        <p:spPr>
          <a:xfrm>
            <a:off x="2539743" y="1662603"/>
            <a:ext cx="4848432" cy="41620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D9418F-1365-E941-0B12-DC7926507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316"/>
          <a:stretch/>
        </p:blipFill>
        <p:spPr>
          <a:xfrm>
            <a:off x="460775" y="6473823"/>
            <a:ext cx="6782634" cy="2000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640FE25-F863-64AB-D290-3D3EF0D7358A}"/>
              </a:ext>
            </a:extLst>
          </p:cNvPr>
          <p:cNvSpPr/>
          <p:nvPr/>
        </p:nvSpPr>
        <p:spPr>
          <a:xfrm>
            <a:off x="2901693" y="2178050"/>
            <a:ext cx="4207082" cy="31496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C41ADE-C3F7-1D0A-8B79-2303D97E113E}"/>
              </a:ext>
            </a:extLst>
          </p:cNvPr>
          <p:cNvSpPr/>
          <p:nvPr/>
        </p:nvSpPr>
        <p:spPr>
          <a:xfrm>
            <a:off x="3037761" y="2387600"/>
            <a:ext cx="3963064" cy="94054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40B41A-BD2D-6CD2-C2A1-8BA50D2D35F1}"/>
              </a:ext>
            </a:extLst>
          </p:cNvPr>
          <p:cNvSpPr/>
          <p:nvPr/>
        </p:nvSpPr>
        <p:spPr>
          <a:xfrm>
            <a:off x="3037761" y="3481409"/>
            <a:ext cx="3963064" cy="41730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4183DC-5181-3CF2-099B-A67AA8A96DC0}"/>
              </a:ext>
            </a:extLst>
          </p:cNvPr>
          <p:cNvSpPr/>
          <p:nvPr/>
        </p:nvSpPr>
        <p:spPr>
          <a:xfrm>
            <a:off x="3037761" y="3987223"/>
            <a:ext cx="3963064" cy="6563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D46C8-EEDA-189C-8A1C-FAF5712D9946}"/>
              </a:ext>
            </a:extLst>
          </p:cNvPr>
          <p:cNvSpPr txBox="1"/>
          <p:nvPr/>
        </p:nvSpPr>
        <p:spPr>
          <a:xfrm>
            <a:off x="2524073" y="1302457"/>
            <a:ext cx="2292351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3E89CE"/>
                </a:solidFill>
                <a:effectLst/>
                <a:highlight>
                  <a:srgbClr val="00FFFF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E89CE"/>
              </a:solidFill>
              <a:effectLst/>
              <a:highlight>
                <a:srgbClr val="00FFFF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66D94-E1F5-58C8-ECEC-90BA7E0816BD}"/>
              </a:ext>
            </a:extLst>
          </p:cNvPr>
          <p:cNvSpPr txBox="1"/>
          <p:nvPr/>
        </p:nvSpPr>
        <p:spPr>
          <a:xfrm>
            <a:off x="7642022" y="2703028"/>
            <a:ext cx="1848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Predict output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BF06D70-18DA-3BA2-A5C7-2375BF4711F6}"/>
              </a:ext>
            </a:extLst>
          </p:cNvPr>
          <p:cNvSpPr/>
          <p:nvPr/>
        </p:nvSpPr>
        <p:spPr>
          <a:xfrm>
            <a:off x="3273511" y="139510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46F08-1DA0-A5D1-B30C-DFBDC1656C34}"/>
              </a:ext>
            </a:extLst>
          </p:cNvPr>
          <p:cNvSpPr txBox="1"/>
          <p:nvPr/>
        </p:nvSpPr>
        <p:spPr>
          <a:xfrm>
            <a:off x="4100298" y="1309755"/>
            <a:ext cx="4024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 of iterations over the entire dataset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2149E68-6635-91FB-3862-4D65279C7494}"/>
              </a:ext>
            </a:extLst>
          </p:cNvPr>
          <p:cNvSpPr/>
          <p:nvPr/>
        </p:nvSpPr>
        <p:spPr>
          <a:xfrm>
            <a:off x="6100030" y="193485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F5DF7-E28A-E7EB-7941-0D679AE069F8}"/>
              </a:ext>
            </a:extLst>
          </p:cNvPr>
          <p:cNvSpPr txBox="1"/>
          <p:nvPr/>
        </p:nvSpPr>
        <p:spPr>
          <a:xfrm>
            <a:off x="6893503" y="1863985"/>
            <a:ext cx="199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Mini-batch iterations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3DEC4-B9AE-C75D-16C4-F0F4055CDCEA}"/>
              </a:ext>
            </a:extLst>
          </p:cNvPr>
          <p:cNvSpPr txBox="1"/>
          <p:nvPr/>
        </p:nvSpPr>
        <p:spPr>
          <a:xfrm>
            <a:off x="1992022" y="2372139"/>
            <a:ext cx="1066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D09E00"/>
                </a:solidFill>
                <a:effectLst/>
                <a:highlight>
                  <a:srgbClr val="FFFF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09E00"/>
              </a:solidFill>
              <a:effectLst/>
              <a:highlight>
                <a:srgbClr val="FFFF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1D100-1043-484B-4881-20343CAFB930}"/>
              </a:ext>
            </a:extLst>
          </p:cNvPr>
          <p:cNvSpPr txBox="1"/>
          <p:nvPr/>
        </p:nvSpPr>
        <p:spPr>
          <a:xfrm>
            <a:off x="7642022" y="3427908"/>
            <a:ext cx="1848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Calculate loss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5C2C2C9-8C42-5447-1F0F-4EAC629432FB}"/>
              </a:ext>
            </a:extLst>
          </p:cNvPr>
          <p:cNvSpPr/>
          <p:nvPr/>
        </p:nvSpPr>
        <p:spPr>
          <a:xfrm>
            <a:off x="6848549" y="2773895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5AE3AB2-BB4A-EDF3-C33E-E31A0F6B34EE}"/>
              </a:ext>
            </a:extLst>
          </p:cNvPr>
          <p:cNvSpPr/>
          <p:nvPr/>
        </p:nvSpPr>
        <p:spPr>
          <a:xfrm>
            <a:off x="6851551" y="350791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3E195-C6AA-0086-0350-62BAC8B6C6F1}"/>
              </a:ext>
            </a:extLst>
          </p:cNvPr>
          <p:cNvSpPr txBox="1"/>
          <p:nvPr/>
        </p:nvSpPr>
        <p:spPr>
          <a:xfrm>
            <a:off x="1992022" y="3966393"/>
            <a:ext cx="1066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FF00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14B6B-7098-4AEB-50A2-260680D5364B}"/>
              </a:ext>
            </a:extLst>
          </p:cNvPr>
          <p:cNvSpPr txBox="1"/>
          <p:nvPr/>
        </p:nvSpPr>
        <p:spPr>
          <a:xfrm>
            <a:off x="7657954" y="3999484"/>
            <a:ext cx="29109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Calculate gradients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and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update the model (back-propagation)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49D8088-2A07-F602-E0AA-669CEB43DCC9}"/>
              </a:ext>
            </a:extLst>
          </p:cNvPr>
          <p:cNvSpPr/>
          <p:nvPr/>
        </p:nvSpPr>
        <p:spPr>
          <a:xfrm>
            <a:off x="6848549" y="419346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F665CB-40B8-4449-83AE-DBF4168AEDDD}"/>
              </a:ext>
            </a:extLst>
          </p:cNvPr>
          <p:cNvSpPr txBox="1"/>
          <p:nvPr/>
        </p:nvSpPr>
        <p:spPr>
          <a:xfrm>
            <a:off x="5109555" y="1861452"/>
            <a:ext cx="938893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5C8E3A"/>
                </a:solidFill>
                <a:effectLst/>
                <a:highlight>
                  <a:srgbClr val="00FF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C8E3A"/>
              </a:solidFill>
              <a:effectLst/>
              <a:highlight>
                <a:srgbClr val="00FF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E3303E-2D7B-3C7B-B649-1F1BE43FC605}"/>
              </a:ext>
            </a:extLst>
          </p:cNvPr>
          <p:cNvGrpSpPr/>
          <p:nvPr/>
        </p:nvGrpSpPr>
        <p:grpSpPr>
          <a:xfrm>
            <a:off x="9533512" y="417293"/>
            <a:ext cx="1967775" cy="2509266"/>
            <a:chOff x="9533512" y="417293"/>
            <a:chExt cx="1967775" cy="25092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3E64BE-7D4A-48D0-9612-D4DF9C2D1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8807" y="471963"/>
              <a:ext cx="1885950" cy="2400300"/>
            </a:xfrm>
            <a:prstGeom prst="rect">
              <a:avLst/>
            </a:prstGeom>
          </p:spPr>
        </p:pic>
        <p:sp>
          <p:nvSpPr>
            <p:cNvPr id="20" name="말풍선: 사각형 19">
              <a:extLst>
                <a:ext uri="{FF2B5EF4-FFF2-40B4-BE49-F238E27FC236}">
                  <a16:creationId xmlns:a16="http://schemas.microsoft.com/office/drawing/2014/main" id="{80AF67A4-D6FE-4399-9B27-DAAFE2766E0C}"/>
                </a:ext>
              </a:extLst>
            </p:cNvPr>
            <p:cNvSpPr/>
            <p:nvPr/>
          </p:nvSpPr>
          <p:spPr>
            <a:xfrm>
              <a:off x="9533512" y="417293"/>
              <a:ext cx="1967775" cy="2509266"/>
            </a:xfrm>
            <a:prstGeom prst="wedgeRectCallout">
              <a:avLst>
                <a:gd name="adj1" fmla="val -76199"/>
                <a:gd name="adj2" fmla="val 35676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293C7C-95F0-46EF-A403-C6B8CABE9A81}"/>
              </a:ext>
            </a:extLst>
          </p:cNvPr>
          <p:cNvSpPr/>
          <p:nvPr/>
        </p:nvSpPr>
        <p:spPr>
          <a:xfrm>
            <a:off x="7545120" y="5095349"/>
            <a:ext cx="459210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when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ENTIRE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dataset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and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through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neural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network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only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ONCE.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size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Total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of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training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examples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present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single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of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complete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399EBAD-849C-CE81-7A5A-6FE482DB8741}"/>
              </a:ext>
            </a:extLst>
          </p:cNvPr>
          <p:cNvGrpSpPr/>
          <p:nvPr/>
        </p:nvGrpSpPr>
        <p:grpSpPr>
          <a:xfrm>
            <a:off x="68257" y="4584259"/>
            <a:ext cx="2393012" cy="1823721"/>
            <a:chOff x="68257" y="4584259"/>
            <a:chExt cx="2393012" cy="182372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5D3AEBC-2704-7901-C9FE-C7363B199514}"/>
                </a:ext>
              </a:extLst>
            </p:cNvPr>
            <p:cNvGrpSpPr/>
            <p:nvPr/>
          </p:nvGrpSpPr>
          <p:grpSpPr>
            <a:xfrm>
              <a:off x="97734" y="4625400"/>
              <a:ext cx="2363535" cy="1725007"/>
              <a:chOff x="-14593" y="4648539"/>
              <a:chExt cx="2363535" cy="172500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D9D2BE3-EF71-1E26-91B1-06F733D2B47D}"/>
                  </a:ext>
                </a:extLst>
              </p:cNvPr>
              <p:cNvSpPr/>
              <p:nvPr/>
            </p:nvSpPr>
            <p:spPr>
              <a:xfrm>
                <a:off x="80210" y="5080871"/>
                <a:ext cx="2139237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358DB0D-E551-C184-B275-880F58A5D160}"/>
                  </a:ext>
                </a:extLst>
              </p:cNvPr>
              <p:cNvSpPr/>
              <p:nvPr/>
            </p:nvSpPr>
            <p:spPr>
              <a:xfrm>
                <a:off x="80210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000E57C-CE1D-BFC7-88C4-0EEDA56BD261}"/>
                  </a:ext>
                </a:extLst>
              </p:cNvPr>
              <p:cNvSpPr/>
              <p:nvPr/>
            </p:nvSpPr>
            <p:spPr>
              <a:xfrm>
                <a:off x="437591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D171950-082B-75BE-40FE-2655ED9CDADA}"/>
                  </a:ext>
                </a:extLst>
              </p:cNvPr>
              <p:cNvSpPr/>
              <p:nvPr/>
            </p:nvSpPr>
            <p:spPr>
              <a:xfrm>
                <a:off x="1862066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C14F16-154B-7CC5-EFBF-5AFF6543718B}"/>
                  </a:ext>
                </a:extLst>
              </p:cNvPr>
              <p:cNvSpPr txBox="1"/>
              <p:nvPr/>
            </p:nvSpPr>
            <p:spPr>
              <a:xfrm>
                <a:off x="1074748" y="4980920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/>
                  <a:t>. . .</a:t>
                </a:r>
                <a:endParaRPr lang="ko-KR" altLang="en-US" b="1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F5D98E2-7F27-5D2B-04F7-D2E596629BAD}"/>
                  </a:ext>
                </a:extLst>
              </p:cNvPr>
              <p:cNvSpPr txBox="1"/>
              <p:nvPr/>
            </p:nvSpPr>
            <p:spPr>
              <a:xfrm>
                <a:off x="80210" y="4648539"/>
                <a:ext cx="215164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/>
                  <a:t>Dataset: 1000 images</a:t>
                </a:r>
              </a:p>
              <a:p>
                <a:pPr algn="ctr"/>
                <a:r>
                  <a:rPr lang="en-US" altLang="ko-KR" sz="1050" b="1" dirty="0"/>
                  <a:t>(batch size = 100)</a:t>
                </a:r>
                <a:endParaRPr lang="ko-KR" altLang="en-US" sz="105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CE39E8A-D36D-98B2-D415-EA3721BD4D02}"/>
                  </a:ext>
                </a:extLst>
              </p:cNvPr>
              <p:cNvSpPr txBox="1"/>
              <p:nvPr/>
            </p:nvSpPr>
            <p:spPr>
              <a:xfrm>
                <a:off x="39599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1590E4-D4DE-192D-E48D-EE027697A76F}"/>
                  </a:ext>
                </a:extLst>
              </p:cNvPr>
              <p:cNvSpPr txBox="1"/>
              <p:nvPr/>
            </p:nvSpPr>
            <p:spPr>
              <a:xfrm>
                <a:off x="397288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DFC96C-8BF3-7CC0-7E1D-2485B8411BEB}"/>
                  </a:ext>
                </a:extLst>
              </p:cNvPr>
              <p:cNvSpPr txBox="1"/>
              <p:nvPr/>
            </p:nvSpPr>
            <p:spPr>
              <a:xfrm>
                <a:off x="1849655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127E5DE5-1974-4721-FF9C-56E836096120}"/>
                  </a:ext>
                </a:extLst>
              </p:cNvPr>
              <p:cNvCxnSpPr/>
              <p:nvPr/>
            </p:nvCxnSpPr>
            <p:spPr>
              <a:xfrm>
                <a:off x="109288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5468278F-F635-6A99-C498-31CE1A251AA8}"/>
                  </a:ext>
                </a:extLst>
              </p:cNvPr>
              <p:cNvCxnSpPr/>
              <p:nvPr/>
            </p:nvCxnSpPr>
            <p:spPr>
              <a:xfrm>
                <a:off x="498007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5594D98-7CEB-365E-3E8B-0EB8E1899384}"/>
                  </a:ext>
                </a:extLst>
              </p:cNvPr>
              <p:cNvCxnSpPr/>
              <p:nvPr/>
            </p:nvCxnSpPr>
            <p:spPr>
              <a:xfrm>
                <a:off x="1931447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8F18DD3-38CB-BD1D-91CF-920ABC16F1E2}"/>
                  </a:ext>
                </a:extLst>
              </p:cNvPr>
              <p:cNvSpPr txBox="1"/>
              <p:nvPr/>
            </p:nvSpPr>
            <p:spPr>
              <a:xfrm>
                <a:off x="-14593" y="5786619"/>
                <a:ext cx="48603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1-iter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1F54B9-D919-C6DB-E3F3-308036A197BC}"/>
                  </a:ext>
                </a:extLst>
              </p:cNvPr>
              <p:cNvSpPr txBox="1"/>
              <p:nvPr/>
            </p:nvSpPr>
            <p:spPr>
              <a:xfrm>
                <a:off x="404908" y="5784427"/>
                <a:ext cx="4860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2-iter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207BB4-EFB0-22FD-24AC-0415E7BD4B6E}"/>
                  </a:ext>
                </a:extLst>
              </p:cNvPr>
              <p:cNvSpPr txBox="1"/>
              <p:nvPr/>
            </p:nvSpPr>
            <p:spPr>
              <a:xfrm>
                <a:off x="1760220" y="5786619"/>
                <a:ext cx="588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10-iter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52449EA7-C5B9-8000-847F-E7DB97D16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908" y="6088156"/>
                <a:ext cx="2102539" cy="0"/>
              </a:xfrm>
              <a:prstGeom prst="straightConnector1">
                <a:avLst/>
              </a:prstGeom>
              <a:ln w="28575">
                <a:solidFill>
                  <a:srgbClr val="5B9BD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D99BD4B-70F8-015C-579E-F8CB599A7608}"/>
                  </a:ext>
                </a:extLst>
              </p:cNvPr>
              <p:cNvSpPr txBox="1"/>
              <p:nvPr/>
            </p:nvSpPr>
            <p:spPr>
              <a:xfrm>
                <a:off x="116909" y="6119630"/>
                <a:ext cx="210253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rgbClr val="5B9BD5"/>
                    </a:solidFill>
                  </a:rPr>
                  <a:t>1-epoch</a:t>
                </a:r>
                <a:endParaRPr lang="ko-KR" altLang="en-US" sz="1050" b="1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67" name="말풍선: 사각형 66">
              <a:extLst>
                <a:ext uri="{FF2B5EF4-FFF2-40B4-BE49-F238E27FC236}">
                  <a16:creationId xmlns:a16="http://schemas.microsoft.com/office/drawing/2014/main" id="{A28725F1-A2C3-4A5C-B7B7-438C61934525}"/>
                </a:ext>
              </a:extLst>
            </p:cNvPr>
            <p:cNvSpPr/>
            <p:nvPr/>
          </p:nvSpPr>
          <p:spPr>
            <a:xfrm>
              <a:off x="68257" y="4584259"/>
              <a:ext cx="2363535" cy="1823721"/>
            </a:xfrm>
            <a:prstGeom prst="wedgeRectCallout">
              <a:avLst>
                <a:gd name="adj1" fmla="val 58119"/>
                <a:gd name="adj2" fmla="val -34439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24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 animBg="1"/>
      <p:bldP spid="17" grpId="0"/>
      <p:bldP spid="18" grpId="0" animBg="1"/>
      <p:bldP spid="19" grpId="0"/>
      <p:bldP spid="21" grpId="0"/>
      <p:bldP spid="22" grpId="0"/>
      <p:bldP spid="23" grpId="0" animBg="1"/>
      <p:bldP spid="24" grpId="0" animBg="1"/>
      <p:bldP spid="25" grpId="0"/>
      <p:bldP spid="26" grpId="0"/>
      <p:bldP spid="27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3493C6-9ED8-5B1D-85DC-B4030FB8F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8" y="966859"/>
            <a:ext cx="9602654" cy="5608583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97FE5024-1107-6BF1-AC49-D5EE282F255D}"/>
              </a:ext>
            </a:extLst>
          </p:cNvPr>
          <p:cNvSpPr/>
          <p:nvPr/>
        </p:nvSpPr>
        <p:spPr>
          <a:xfrm>
            <a:off x="3747358" y="5176622"/>
            <a:ext cx="1923535" cy="576649"/>
          </a:xfrm>
          <a:prstGeom prst="wedgeRoundRectCallout">
            <a:avLst>
              <a:gd name="adj1" fmla="val -69505"/>
              <a:gd name="adj2" fmla="val 151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DINWebPro"/>
              </a:rPr>
              <a:t>Don’t forget </a:t>
            </a:r>
          </a:p>
          <a:p>
            <a:pPr algn="ctr"/>
            <a:r>
              <a:rPr lang="en-US" altLang="ko-KR" sz="1600" dirty="0">
                <a:latin typeface="DINWebPro"/>
              </a:rPr>
              <a:t>to save!</a:t>
            </a:r>
            <a:endParaRPr lang="ko-KR" altLang="en-US" sz="1600" dirty="0">
              <a:latin typeface="DINWebPro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290206-D3A4-EED2-B26F-5B028200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80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(Submit the report by 05/26 11:59PM 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806824" y="1061301"/>
            <a:ext cx="11921204" cy="160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interactive regression.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Q.1.1. Collect data in ‘A’ and train the model.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Q.1.2. Repeat collection and training and evaluation alternatively until the count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no larger than 30.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Q.1.3. Save the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5A652-E1A8-93F1-6B9C-B9E5F522DEF3}"/>
              </a:ext>
            </a:extLst>
          </p:cNvPr>
          <p:cNvSpPr txBox="1"/>
          <p:nvPr/>
        </p:nvSpPr>
        <p:spPr>
          <a:xfrm>
            <a:off x="806824" y="2782370"/>
            <a:ext cx="11921204" cy="160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interactive regression with more data in another dataset with a different model.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Q.2.1. Collect data in ‘B’ and train the model with a different named model from 1.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Q.2.2. Repeat collect data and training and evaluation alternatively until the count becomes 150~200.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Q.2.3. Save the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7C748-99FF-A7CA-275B-3EA0D5493CF4}"/>
              </a:ext>
            </a:extLst>
          </p:cNvPr>
          <p:cNvSpPr txBox="1"/>
          <p:nvPr/>
        </p:nvSpPr>
        <p:spPr>
          <a:xfrm>
            <a:off x="806824" y="4458770"/>
            <a:ext cx="11921204" cy="18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Change the batch size and epoch and train the model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Q.3.1. Set batch size (original 8) to 4 or 16. and train the model. Can you observe the training time is different from 2?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Q.3.2. Set epoch size 5 and train. Observe the loss changes and evaluation result in the blue circle.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Q.3.3. Again, set epoch size 10 and train. Observe the loss changes and evaluation results in the blue circle. Compared to Q.3.2. how the result change? </a:t>
            </a:r>
          </a:p>
        </p:txBody>
      </p:sp>
    </p:spTree>
    <p:extLst>
      <p:ext uri="{BB962C8B-B14F-4D97-AF65-F5344CB8AC3E}">
        <p14:creationId xmlns:p14="http://schemas.microsoft.com/office/powerpoint/2010/main" val="105489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8623FB-7520-EE63-A9C0-F7F602D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30F81-D50A-62EA-367E-F65F949DB154}"/>
              </a:ext>
            </a:extLst>
          </p:cNvPr>
          <p:cNvSpPr txBox="1"/>
          <p:nvPr/>
        </p:nvSpPr>
        <p:spPr>
          <a:xfrm>
            <a:off x="806824" y="1061301"/>
            <a:ext cx="11921204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the trained models.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Q.4.1. With the trained models, run the road following.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Q.4.2. When observing the performance, which one is better? ( trained with 30 or 150~200)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Q.4.3. Run the better model, and compare the model with “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road_following_model_gwsur.pth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691A8BAF-3C8E-B377-4297-C62365FA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dirty="0"/>
              <a:t>Experiments (Submit the report by 05/26 11:59PM 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947CE-B918-6DE0-0135-024ADC69C7C7}"/>
              </a:ext>
            </a:extLst>
          </p:cNvPr>
          <p:cNvSpPr txBox="1"/>
          <p:nvPr/>
        </p:nvSpPr>
        <p:spPr>
          <a:xfrm>
            <a:off x="806824" y="2699601"/>
            <a:ext cx="11921204" cy="2353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Train the model outside of the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track.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Q.5.1. Place the car outside of the lane but head to the track.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Q.5.2. With the trained model, run the road following. Does the car get into the lane?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Q.5.3. If the car keeps moving outside, train the model.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Q.5.4. Place the car inside of the lane but head outside the track.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Q.5.5. With the trained model, run the road following. Does the car change the steering into the lane?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Q.5.6. If the car keeps moving outside, train the model.</a:t>
            </a:r>
          </a:p>
        </p:txBody>
      </p:sp>
    </p:spTree>
    <p:extLst>
      <p:ext uri="{BB962C8B-B14F-4D97-AF65-F5344CB8AC3E}">
        <p14:creationId xmlns:p14="http://schemas.microsoft.com/office/powerpoint/2010/main" val="233648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"/>
            <a:ext cx="12191999" cy="6857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31E5C1-7FBA-453D-9677-C41093B0BC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5" y="780202"/>
            <a:ext cx="2740138" cy="649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B9608-2974-4A1D-A8C2-579DCFCC6FA9}"/>
              </a:ext>
            </a:extLst>
          </p:cNvPr>
          <p:cNvSpPr txBox="1"/>
          <p:nvPr/>
        </p:nvSpPr>
        <p:spPr>
          <a:xfrm>
            <a:off x="669995" y="1829248"/>
            <a:ext cx="10707066" cy="123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66" b="1" spc="-91" dirty="0">
                <a:solidFill>
                  <a:schemeClr val="bg1"/>
                </a:solidFill>
              </a:rPr>
              <a:t>Week 11b – Interactive regression for road following on Jetson Nano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01770-BE1A-4DBF-89F5-2F5B0C65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9E76AE-2967-4D6B-9C97-F8E7E0C81BE0}"/>
              </a:ext>
            </a:extLst>
          </p:cNvPr>
          <p:cNvSpPr/>
          <p:nvPr/>
        </p:nvSpPr>
        <p:spPr>
          <a:xfrm>
            <a:off x="10229715" y="0"/>
            <a:ext cx="196228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나눔고딕" panose="020D0604000000000000" pitchFamily="50" charset="-127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https://view.kentech.ac.kr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continue autonomous driving!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4E52C9-B282-BB73-68DB-06E249F56C17}"/>
              </a:ext>
            </a:extLst>
          </p:cNvPr>
          <p:cNvSpPr/>
          <p:nvPr/>
        </p:nvSpPr>
        <p:spPr>
          <a:xfrm>
            <a:off x="2834637" y="2565353"/>
            <a:ext cx="4329953" cy="272376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DB63F-8B92-9148-9A75-A1375CF87CB7}"/>
              </a:ext>
            </a:extLst>
          </p:cNvPr>
          <p:cNvSpPr txBox="1"/>
          <p:nvPr/>
        </p:nvSpPr>
        <p:spPr>
          <a:xfrm>
            <a:off x="967828" y="6294299"/>
            <a:ext cx="10441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lvl="1"/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“localhost:8888/lab/tree/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jetracer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/notebooks/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interactive_regression.ipynb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7DB58-E987-ED0A-41E7-4C1B8111F9E3}"/>
              </a:ext>
            </a:extLst>
          </p:cNvPr>
          <p:cNvSpPr txBox="1"/>
          <p:nvPr/>
        </p:nvSpPr>
        <p:spPr>
          <a:xfrm>
            <a:off x="1397876" y="59440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Workspace: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4529C-A0C6-38A9-5D9C-F8589518BF0D}"/>
              </a:ext>
            </a:extLst>
          </p:cNvPr>
          <p:cNvSpPr txBox="1"/>
          <p:nvPr/>
        </p:nvSpPr>
        <p:spPr>
          <a:xfrm>
            <a:off x="1820455" y="1411498"/>
            <a:ext cx="6714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 Today we will train model on the road with 2D-lined track. 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134644-3886-B5D7-AFCC-716B507A48E1}"/>
              </a:ext>
            </a:extLst>
          </p:cNvPr>
          <p:cNvSpPr/>
          <p:nvPr/>
        </p:nvSpPr>
        <p:spPr>
          <a:xfrm>
            <a:off x="1621803" y="1473279"/>
            <a:ext cx="277501" cy="227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DBD61F31-A52A-3EA4-D680-889B39861397}"/>
              </a:ext>
            </a:extLst>
          </p:cNvPr>
          <p:cNvSpPr/>
          <p:nvPr/>
        </p:nvSpPr>
        <p:spPr>
          <a:xfrm>
            <a:off x="4366142" y="2468775"/>
            <a:ext cx="1623220" cy="2183214"/>
          </a:xfrm>
          <a:prstGeom prst="curvedLeftArrow">
            <a:avLst>
              <a:gd name="adj1" fmla="val 21305"/>
              <a:gd name="adj2" fmla="val 50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4D5B96-BAEC-4CBE-CB3F-6F9D43EE2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5" y="2412653"/>
            <a:ext cx="409538" cy="4463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DA0A7D-194F-88E9-3C48-74BE28F5B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37445">
            <a:off x="3965479" y="2581131"/>
            <a:ext cx="1684571" cy="13769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20AC04-0F97-988D-8E63-629CF0B5C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797" y="2037231"/>
            <a:ext cx="2422273" cy="24222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BCC3C9-A242-07EB-F3CA-765B8E7F98FB}"/>
              </a:ext>
            </a:extLst>
          </p:cNvPr>
          <p:cNvSpPr txBox="1"/>
          <p:nvPr/>
        </p:nvSpPr>
        <p:spPr>
          <a:xfrm>
            <a:off x="4208238" y="1969508"/>
            <a:ext cx="1911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b="1"/>
              <a:t>Train model!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CFFB8-BB9B-45B1-A0AD-27EBAD38D560}"/>
              </a:ext>
            </a:extLst>
          </p:cNvPr>
          <p:cNvSpPr txBox="1"/>
          <p:nvPr/>
        </p:nvSpPr>
        <p:spPr>
          <a:xfrm>
            <a:off x="1566472" y="4759036"/>
            <a:ext cx="2348598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11E534"/>
                </a:solidFill>
              </a:rPr>
              <a:t>Green point</a:t>
            </a:r>
          </a:p>
          <a:p>
            <a:r>
              <a:rPr lang="en-US" altLang="ko-KR"/>
              <a:t>= Human’s annotation</a:t>
            </a:r>
          </a:p>
          <a:p>
            <a:r>
              <a:rPr lang="en-US" altLang="ko-KR"/>
              <a:t>= Ground Truth (GT)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1FECA-B14C-4F45-BF5B-7B94B3A7812F}"/>
              </a:ext>
            </a:extLst>
          </p:cNvPr>
          <p:cNvSpPr txBox="1"/>
          <p:nvPr/>
        </p:nvSpPr>
        <p:spPr>
          <a:xfrm>
            <a:off x="6240750" y="4759036"/>
            <a:ext cx="2246016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02DC"/>
                </a:solidFill>
              </a:rPr>
              <a:t>Blue point</a:t>
            </a:r>
          </a:p>
          <a:p>
            <a:r>
              <a:rPr lang="en-US" altLang="ko-KR"/>
              <a:t>= Model’s output</a:t>
            </a:r>
          </a:p>
          <a:p>
            <a:r>
              <a:rPr lang="en-US" altLang="ko-KR"/>
              <a:t>= Prediction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12B7D0-21AE-4C09-BF5A-9E3843C63584}"/>
              </a:ext>
            </a:extLst>
          </p:cNvPr>
          <p:cNvGrpSpPr/>
          <p:nvPr/>
        </p:nvGrpSpPr>
        <p:grpSpPr>
          <a:xfrm>
            <a:off x="6240750" y="2081410"/>
            <a:ext cx="2265680" cy="2285339"/>
            <a:chOff x="6240750" y="2029810"/>
            <a:chExt cx="2265680" cy="228533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9B5180F-45E3-87C1-96A0-34FBBDDE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0750" y="2029810"/>
              <a:ext cx="2265680" cy="22853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CAC9C-399B-4463-B5A3-6D75166D3198}"/>
                </a:ext>
              </a:extLst>
            </p:cNvPr>
            <p:cNvSpPr txBox="1"/>
            <p:nvPr/>
          </p:nvSpPr>
          <p:spPr>
            <a:xfrm>
              <a:off x="6260497" y="2069033"/>
              <a:ext cx="224593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#1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18C50D-E15E-4A13-A17E-8FD9A735CCAE}"/>
              </a:ext>
            </a:extLst>
          </p:cNvPr>
          <p:cNvGrpSpPr/>
          <p:nvPr/>
        </p:nvGrpSpPr>
        <p:grpSpPr>
          <a:xfrm>
            <a:off x="6223502" y="2066507"/>
            <a:ext cx="2300177" cy="2315145"/>
            <a:chOff x="4007843" y="4703153"/>
            <a:chExt cx="2300177" cy="231514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34F98B2-E29F-62B1-9D94-B2A52EEF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7843" y="4703153"/>
              <a:ext cx="2300177" cy="231514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014BC3-79F3-4D4F-A2C5-A93BD67D4EA3}"/>
                </a:ext>
              </a:extLst>
            </p:cNvPr>
            <p:cNvSpPr txBox="1"/>
            <p:nvPr/>
          </p:nvSpPr>
          <p:spPr>
            <a:xfrm>
              <a:off x="4033466" y="4746435"/>
              <a:ext cx="224593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#2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84AC79-9D00-4B5E-99F9-6438B92740BE}"/>
              </a:ext>
            </a:extLst>
          </p:cNvPr>
          <p:cNvGrpSpPr/>
          <p:nvPr/>
        </p:nvGrpSpPr>
        <p:grpSpPr>
          <a:xfrm>
            <a:off x="6256689" y="2098495"/>
            <a:ext cx="2233803" cy="2251168"/>
            <a:chOff x="8926442" y="4818446"/>
            <a:chExt cx="2233803" cy="22511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DF1ADCD-5A76-B2F9-7894-6B2F1F2F9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91" t="1209" r="2265" b="1782"/>
            <a:stretch/>
          </p:blipFill>
          <p:spPr>
            <a:xfrm>
              <a:off x="8926442" y="4818446"/>
              <a:ext cx="2230077" cy="22511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25BF0D-85B0-45A9-85A0-E8240F80E676}"/>
                </a:ext>
              </a:extLst>
            </p:cNvPr>
            <p:cNvSpPr txBox="1"/>
            <p:nvPr/>
          </p:nvSpPr>
          <p:spPr>
            <a:xfrm>
              <a:off x="8926442" y="4839192"/>
              <a:ext cx="223380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#3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B99FEA-7758-4CC2-9A5B-10141A08147A}"/>
              </a:ext>
            </a:extLst>
          </p:cNvPr>
          <p:cNvGrpSpPr/>
          <p:nvPr/>
        </p:nvGrpSpPr>
        <p:grpSpPr>
          <a:xfrm>
            <a:off x="6248898" y="2091446"/>
            <a:ext cx="2249384" cy="2265266"/>
            <a:chOff x="8780561" y="68573"/>
            <a:chExt cx="2249384" cy="226526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5A1D1F3-01A8-D6BF-B8E5-FE5E5B79A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82" t="869" r="1235" b="1039"/>
            <a:stretch/>
          </p:blipFill>
          <p:spPr>
            <a:xfrm>
              <a:off x="8780561" y="68573"/>
              <a:ext cx="2249384" cy="226526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3E5E6-7363-4CC8-9C44-0D36D1DC651F}"/>
                </a:ext>
              </a:extLst>
            </p:cNvPr>
            <p:cNvSpPr txBox="1"/>
            <p:nvPr/>
          </p:nvSpPr>
          <p:spPr>
            <a:xfrm>
              <a:off x="8780561" y="76797"/>
              <a:ext cx="2249384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#4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180ED5-27B2-4F20-B35A-2BEDB532D66C}"/>
              </a:ext>
            </a:extLst>
          </p:cNvPr>
          <p:cNvGrpSpPr/>
          <p:nvPr/>
        </p:nvGrpSpPr>
        <p:grpSpPr>
          <a:xfrm>
            <a:off x="6242587" y="2081410"/>
            <a:ext cx="2262007" cy="2285338"/>
            <a:chOff x="9545162" y="2366651"/>
            <a:chExt cx="2262007" cy="228533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E1082C2-2EBA-6957-39EF-49E4C60E7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83" t="-1" b="-291"/>
            <a:stretch/>
          </p:blipFill>
          <p:spPr>
            <a:xfrm>
              <a:off x="9545162" y="2366651"/>
              <a:ext cx="2262007" cy="22853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AFB09E-3960-4DB5-8CAE-C1323CF44D76}"/>
                </a:ext>
              </a:extLst>
            </p:cNvPr>
            <p:cNvSpPr txBox="1"/>
            <p:nvPr/>
          </p:nvSpPr>
          <p:spPr>
            <a:xfrm>
              <a:off x="9545162" y="2372386"/>
              <a:ext cx="2262007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#5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0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CD0FC3-DC57-4533-B7BD-AA54D2D450CD}"/>
              </a:ext>
            </a:extLst>
          </p:cNvPr>
          <p:cNvSpPr/>
          <p:nvPr/>
        </p:nvSpPr>
        <p:spPr>
          <a:xfrm>
            <a:off x="407773" y="1168400"/>
            <a:ext cx="9619736" cy="26034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1E134A-8EA4-43E8-884C-6995BBE98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" t="1209" r="9205" b="17167"/>
          <a:stretch/>
        </p:blipFill>
        <p:spPr>
          <a:xfrm>
            <a:off x="488239" y="1310915"/>
            <a:ext cx="2594982" cy="23736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FBCFB9-84F9-4F0A-A45A-887618D043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continue autonomous driving!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F8E71B-9B44-4F1D-BE3B-33FFC163D77B}"/>
              </a:ext>
            </a:extLst>
          </p:cNvPr>
          <p:cNvSpPr/>
          <p:nvPr/>
        </p:nvSpPr>
        <p:spPr>
          <a:xfrm>
            <a:off x="4215270" y="1710396"/>
            <a:ext cx="1880730" cy="1528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 Model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94C86CA-9E73-4511-814B-4326667514A4}"/>
              </a:ext>
            </a:extLst>
          </p:cNvPr>
          <p:cNvSpPr/>
          <p:nvPr/>
        </p:nvSpPr>
        <p:spPr>
          <a:xfrm>
            <a:off x="3237073" y="2055081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19AC47-94EC-472C-AD6B-FA4026B072F9}"/>
              </a:ext>
            </a:extLst>
          </p:cNvPr>
          <p:cNvSpPr/>
          <p:nvPr/>
        </p:nvSpPr>
        <p:spPr>
          <a:xfrm>
            <a:off x="5573927" y="4819249"/>
            <a:ext cx="1880730" cy="1528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Controller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FA30AA3-A3A8-4523-AA58-3A0808063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" t="1209" r="9205" b="17167"/>
          <a:stretch/>
        </p:blipFill>
        <p:spPr>
          <a:xfrm>
            <a:off x="7295169" y="1287973"/>
            <a:ext cx="2594982" cy="2373632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9446D45-2932-488E-9BF0-8061324A90FC}"/>
              </a:ext>
            </a:extLst>
          </p:cNvPr>
          <p:cNvSpPr/>
          <p:nvPr/>
        </p:nvSpPr>
        <p:spPr>
          <a:xfrm>
            <a:off x="6260266" y="2055081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2B640DE-68EC-4DD4-B529-E980C4F494FF}"/>
              </a:ext>
            </a:extLst>
          </p:cNvPr>
          <p:cNvSpPr/>
          <p:nvPr/>
        </p:nvSpPr>
        <p:spPr>
          <a:xfrm rot="7508840">
            <a:off x="6504554" y="3875866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3ECBA69-520D-4F83-B352-5B4635B302A3}"/>
              </a:ext>
            </a:extLst>
          </p:cNvPr>
          <p:cNvSpPr/>
          <p:nvPr/>
        </p:nvSpPr>
        <p:spPr>
          <a:xfrm>
            <a:off x="7612667" y="5150318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77EB600-BE32-4B9A-B36B-F98A5330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390057" y="4428980"/>
            <a:ext cx="2357926" cy="1927374"/>
          </a:xfrm>
          <a:prstGeom prst="rect">
            <a:avLst/>
          </a:prstGeom>
        </p:spPr>
      </p:pic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42FBC43D-4B00-44FC-B1E1-F152C047B4F7}"/>
              </a:ext>
            </a:extLst>
          </p:cNvPr>
          <p:cNvSpPr/>
          <p:nvPr/>
        </p:nvSpPr>
        <p:spPr>
          <a:xfrm>
            <a:off x="8794094" y="2019382"/>
            <a:ext cx="574158" cy="560528"/>
          </a:xfrm>
          <a:prstGeom prst="mathMultiply">
            <a:avLst>
              <a:gd name="adj1" fmla="val 1024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53B72-2F5E-4C97-97AB-4D74AC7DC411}"/>
              </a:ext>
            </a:extLst>
          </p:cNvPr>
          <p:cNvSpPr txBox="1"/>
          <p:nvPr/>
        </p:nvSpPr>
        <p:spPr>
          <a:xfrm>
            <a:off x="488239" y="1310915"/>
            <a:ext cx="2594982" cy="40011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BC6ECF-F455-4B9F-A3C3-7EAE9F31266F}"/>
              </a:ext>
            </a:extLst>
          </p:cNvPr>
          <p:cNvSpPr txBox="1"/>
          <p:nvPr/>
        </p:nvSpPr>
        <p:spPr>
          <a:xfrm>
            <a:off x="7295169" y="1288087"/>
            <a:ext cx="2594982" cy="646331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Output: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pixel coordinate (x, y)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A91841DB-08B2-4497-B1AE-C5452571D9F2}"/>
              </a:ext>
            </a:extLst>
          </p:cNvPr>
          <p:cNvSpPr/>
          <p:nvPr/>
        </p:nvSpPr>
        <p:spPr>
          <a:xfrm>
            <a:off x="9666867" y="2055081"/>
            <a:ext cx="1804716" cy="621485"/>
          </a:xfrm>
          <a:prstGeom prst="wedgeRoundRectCallout">
            <a:avLst>
              <a:gd name="adj1" fmla="val -73864"/>
              <a:gd name="adj2" fmla="val -106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Where to go?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DEED1044-56F1-46F0-94B7-633D7AA4DBDA}"/>
              </a:ext>
            </a:extLst>
          </p:cNvPr>
          <p:cNvSpPr/>
          <p:nvPr/>
        </p:nvSpPr>
        <p:spPr>
          <a:xfrm>
            <a:off x="10292602" y="4063856"/>
            <a:ext cx="1311776" cy="621485"/>
          </a:xfrm>
          <a:prstGeom prst="wedgeRoundRectCallout">
            <a:avLst>
              <a:gd name="adj1" fmla="val -37271"/>
              <a:gd name="adj2" fmla="val 915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Steering!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7196EA33-6A2A-4ECD-8519-5343FF377686}"/>
              </a:ext>
            </a:extLst>
          </p:cNvPr>
          <p:cNvSpPr/>
          <p:nvPr/>
        </p:nvSpPr>
        <p:spPr>
          <a:xfrm>
            <a:off x="686669" y="4571228"/>
            <a:ext cx="2690259" cy="1293467"/>
          </a:xfrm>
          <a:prstGeom prst="wedgeRoundRectCallout">
            <a:avLst>
              <a:gd name="adj1" fmla="val 49350"/>
              <a:gd name="adj2" fmla="val -107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Deep Learning!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8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0BF46D-52CB-2569-2ED5-E0FF6ADCD367}"/>
              </a:ext>
            </a:extLst>
          </p:cNvPr>
          <p:cNvGrpSpPr/>
          <p:nvPr/>
        </p:nvGrpSpPr>
        <p:grpSpPr>
          <a:xfrm>
            <a:off x="702586" y="990785"/>
            <a:ext cx="2594872" cy="2651402"/>
            <a:chOff x="689236" y="1260143"/>
            <a:chExt cx="4597022" cy="451968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B96B970-DAA9-B56E-CC4E-EEF303375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36" y="1260143"/>
              <a:ext cx="4597022" cy="451968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88D6EA-0FC1-4ADE-DD27-C72E7C926FF8}"/>
                </a:ext>
              </a:extLst>
            </p:cNvPr>
            <p:cNvSpPr/>
            <p:nvPr/>
          </p:nvSpPr>
          <p:spPr>
            <a:xfrm>
              <a:off x="811022" y="2662647"/>
              <a:ext cx="1260144" cy="2547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78E640-BF93-3138-BCEA-C732BA94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056B56-0492-8C33-2887-E1482E37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Overview of </a:t>
            </a:r>
            <a:r>
              <a:rPr lang="en-US" altLang="ko-KR" dirty="0" err="1"/>
              <a:t>interactive_regression.ipynb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1176C8-09F0-FC9E-E009-4DF56CF1C41C}"/>
              </a:ext>
            </a:extLst>
          </p:cNvPr>
          <p:cNvSpPr/>
          <p:nvPr/>
        </p:nvSpPr>
        <p:spPr>
          <a:xfrm>
            <a:off x="512529" y="966860"/>
            <a:ext cx="3055734" cy="26723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38D373-E665-E04C-5405-56B962FF783F}"/>
              </a:ext>
            </a:extLst>
          </p:cNvPr>
          <p:cNvSpPr/>
          <p:nvPr/>
        </p:nvSpPr>
        <p:spPr>
          <a:xfrm>
            <a:off x="5700558" y="954126"/>
            <a:ext cx="2861295" cy="29748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23580B3-ADB8-4224-5ACE-01824CB0435C}"/>
              </a:ext>
            </a:extLst>
          </p:cNvPr>
          <p:cNvSpPr/>
          <p:nvPr/>
        </p:nvSpPr>
        <p:spPr>
          <a:xfrm>
            <a:off x="3028799" y="1064695"/>
            <a:ext cx="2084505" cy="782708"/>
          </a:xfrm>
          <a:prstGeom prst="wedgeRoundRectCallout">
            <a:avLst>
              <a:gd name="adj1" fmla="val -122704"/>
              <a:gd name="adj2" fmla="val 549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Composite dataset</a:t>
            </a:r>
            <a:endParaRPr lang="ko-KR" altLang="en-US" b="1" dirty="0">
              <a:latin typeface="DINWeb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7458B-E1FD-FE75-3353-CE55301DB23E}"/>
              </a:ext>
            </a:extLst>
          </p:cNvPr>
          <p:cNvSpPr txBox="1"/>
          <p:nvPr/>
        </p:nvSpPr>
        <p:spPr>
          <a:xfrm>
            <a:off x="128108" y="83517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8FA83-E577-DA65-E70A-C51B876EF2AD}"/>
              </a:ext>
            </a:extLst>
          </p:cNvPr>
          <p:cNvSpPr txBox="1"/>
          <p:nvPr/>
        </p:nvSpPr>
        <p:spPr>
          <a:xfrm>
            <a:off x="109058" y="3742147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6AD32-178E-DCE9-2485-C151F975D2B2}"/>
              </a:ext>
            </a:extLst>
          </p:cNvPr>
          <p:cNvSpPr txBox="1"/>
          <p:nvPr/>
        </p:nvSpPr>
        <p:spPr>
          <a:xfrm>
            <a:off x="5246443" y="73982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D8C49-653B-DAC0-8057-9643D9D9C260}"/>
              </a:ext>
            </a:extLst>
          </p:cNvPr>
          <p:cNvSpPr txBox="1"/>
          <p:nvPr/>
        </p:nvSpPr>
        <p:spPr>
          <a:xfrm>
            <a:off x="5246443" y="3870171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8C6F02-6B07-92AE-7748-D5C858118E8A}"/>
              </a:ext>
            </a:extLst>
          </p:cNvPr>
          <p:cNvSpPr/>
          <p:nvPr/>
        </p:nvSpPr>
        <p:spPr>
          <a:xfrm>
            <a:off x="512530" y="3729576"/>
            <a:ext cx="3055050" cy="276056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5ABEACBC-682E-89A8-7DBF-3F6AEFCC6B32}"/>
              </a:ext>
            </a:extLst>
          </p:cNvPr>
          <p:cNvSpPr/>
          <p:nvPr/>
        </p:nvSpPr>
        <p:spPr>
          <a:xfrm>
            <a:off x="9467966" y="1925132"/>
            <a:ext cx="2084505" cy="782708"/>
          </a:xfrm>
          <a:prstGeom prst="wedgeRoundRectCallout">
            <a:avLst>
              <a:gd name="adj1" fmla="val -104487"/>
              <a:gd name="adj2" fmla="val 408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Make model</a:t>
            </a:r>
            <a:endParaRPr lang="ko-KR" altLang="en-US" b="1" dirty="0">
              <a:latin typeface="DINWebPro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368E7-AE55-44E3-9FC3-E9DE85C94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2" y="3963658"/>
            <a:ext cx="2931054" cy="2101885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EDBA419-49CF-1AF1-545C-EAA63DB81F40}"/>
              </a:ext>
            </a:extLst>
          </p:cNvPr>
          <p:cNvSpPr/>
          <p:nvPr/>
        </p:nvSpPr>
        <p:spPr>
          <a:xfrm>
            <a:off x="3051154" y="5076826"/>
            <a:ext cx="2084505" cy="782708"/>
          </a:xfrm>
          <a:prstGeom prst="wedgeRoundRectCallout">
            <a:avLst>
              <a:gd name="adj1" fmla="val -83836"/>
              <a:gd name="adj2" fmla="val 648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DINWebPro"/>
              </a:rPr>
              <a:t>Collect </a:t>
            </a:r>
            <a:r>
              <a:rPr lang="en-US" altLang="ko-KR" b="1" dirty="0">
                <a:latin typeface="DINWebPro"/>
              </a:rPr>
              <a:t>data</a:t>
            </a:r>
            <a:endParaRPr lang="ko-KR" altLang="en-US" b="1" dirty="0">
              <a:latin typeface="DINWebPro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3B0A13-78E3-CB12-535D-0F8C7C287396}"/>
              </a:ext>
            </a:extLst>
          </p:cNvPr>
          <p:cNvGrpSpPr/>
          <p:nvPr/>
        </p:nvGrpSpPr>
        <p:grpSpPr>
          <a:xfrm>
            <a:off x="5839904" y="1068652"/>
            <a:ext cx="2556572" cy="2760562"/>
            <a:chOff x="1078380" y="1324689"/>
            <a:chExt cx="4994029" cy="5261226"/>
          </a:xfrm>
        </p:grpSpPr>
        <p:pic>
          <p:nvPicPr>
            <p:cNvPr id="30" name="내용 개체 틀 5">
              <a:extLst>
                <a:ext uri="{FF2B5EF4-FFF2-40B4-BE49-F238E27FC236}">
                  <a16:creationId xmlns:a16="http://schemas.microsoft.com/office/drawing/2014/main" id="{AA001E9D-73EC-B59C-0F70-392D7608C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380" y="2234577"/>
              <a:ext cx="4994029" cy="435133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989C848-D0CC-92D4-D55D-EEEB3EE85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988" y="1324689"/>
              <a:ext cx="4302815" cy="1084017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2EA0B40-7E05-AB81-03F6-F3BACD52C8A3}"/>
                </a:ext>
              </a:extLst>
            </p:cNvPr>
            <p:cNvSpPr/>
            <p:nvPr/>
          </p:nvSpPr>
          <p:spPr>
            <a:xfrm>
              <a:off x="1150642" y="3628131"/>
              <a:ext cx="4921767" cy="18310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E0865FA3-8C0C-164F-332A-C69F3D3CD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904" y="4002657"/>
            <a:ext cx="2383719" cy="13822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C808DB-FD53-E455-E47A-9B647FD228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984" y="5354886"/>
            <a:ext cx="2528034" cy="11708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E05E-9922-97CF-3A5C-7DBA370E5993}"/>
              </a:ext>
            </a:extLst>
          </p:cNvPr>
          <p:cNvSpPr/>
          <p:nvPr/>
        </p:nvSpPr>
        <p:spPr>
          <a:xfrm>
            <a:off x="5700558" y="4017080"/>
            <a:ext cx="2861295" cy="24205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8C314EC-C7FF-3D4C-3379-3906EFF4E8D2}"/>
              </a:ext>
            </a:extLst>
          </p:cNvPr>
          <p:cNvSpPr/>
          <p:nvPr/>
        </p:nvSpPr>
        <p:spPr>
          <a:xfrm>
            <a:off x="9538603" y="4450033"/>
            <a:ext cx="2084505" cy="782708"/>
          </a:xfrm>
          <a:prstGeom prst="wedgeRoundRectCallout">
            <a:avLst>
              <a:gd name="adj1" fmla="val -93572"/>
              <a:gd name="adj2" fmla="val 1029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Train </a:t>
            </a:r>
            <a:r>
              <a:rPr lang="en-US" altLang="ko-KR" b="1">
                <a:latin typeface="DINWebPro"/>
              </a:rPr>
              <a:t>&amp; </a:t>
            </a:r>
            <a:r>
              <a:rPr lang="en-US" altLang="ko-KR" b="1" dirty="0">
                <a:latin typeface="DINWebPro"/>
              </a:rPr>
              <a:t>evaluate</a:t>
            </a:r>
            <a:endParaRPr lang="ko-KR" altLang="en-US" b="1" dirty="0">
              <a:latin typeface="DINWebPro"/>
            </a:endParaRPr>
          </a:p>
        </p:txBody>
      </p:sp>
    </p:spTree>
    <p:extLst>
      <p:ext uri="{BB962C8B-B14F-4D97-AF65-F5344CB8AC3E}">
        <p14:creationId xmlns:p14="http://schemas.microsoft.com/office/powerpoint/2010/main" val="40447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5F9C0B-40B8-9BC1-DC12-17ADA3D0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en-US" altLang="ko-KR" dirty="0"/>
              <a:t>Composite </a:t>
            </a:r>
            <a:r>
              <a:rPr lang="en-US" altLang="ko-KR" b="1" dirty="0"/>
              <a:t>d</a:t>
            </a:r>
            <a:r>
              <a:rPr lang="en-US" altLang="ko-KR" dirty="0"/>
              <a:t>ataset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6A1FA2-1A1B-9A28-54D5-87F0C17F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28" y="1145431"/>
            <a:ext cx="4597022" cy="45196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610BA7-CBED-1F17-016D-9407C1A32692}"/>
              </a:ext>
            </a:extLst>
          </p:cNvPr>
          <p:cNvSpPr/>
          <p:nvPr/>
        </p:nvSpPr>
        <p:spPr>
          <a:xfrm>
            <a:off x="6956242" y="2592649"/>
            <a:ext cx="841344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D02046-ECEB-D47C-1462-74A425CA8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56" y="1308490"/>
            <a:ext cx="5350618" cy="262238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3D72AC5-14D8-74B3-7C3A-AA87B0CF83F3}"/>
              </a:ext>
            </a:extLst>
          </p:cNvPr>
          <p:cNvSpPr/>
          <p:nvPr/>
        </p:nvSpPr>
        <p:spPr>
          <a:xfrm>
            <a:off x="2573505" y="2421436"/>
            <a:ext cx="566651" cy="159955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1163D6-87C3-DCC9-DFEF-631A3822A00B}"/>
              </a:ext>
            </a:extLst>
          </p:cNvPr>
          <p:cNvCxnSpPr>
            <a:cxnSpLocks/>
          </p:cNvCxnSpPr>
          <p:nvPr/>
        </p:nvCxnSpPr>
        <p:spPr>
          <a:xfrm flipV="1">
            <a:off x="2473243" y="2833339"/>
            <a:ext cx="1016191" cy="69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9E56B6-74DD-2ECD-3838-D93107495169}"/>
              </a:ext>
            </a:extLst>
          </p:cNvPr>
          <p:cNvSpPr txBox="1"/>
          <p:nvPr/>
        </p:nvSpPr>
        <p:spPr>
          <a:xfrm>
            <a:off x="3498262" y="2597015"/>
            <a:ext cx="3341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>
                <a:solidFill>
                  <a:srgbClr val="C00000"/>
                </a:solidFill>
              </a:rPr>
              <a:t>brightness, contrast, saturation, hue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96CBA-FD50-D0AE-0246-E2A652957366}"/>
              </a:ext>
            </a:extLst>
          </p:cNvPr>
          <p:cNvSpPr txBox="1"/>
          <p:nvPr/>
        </p:nvSpPr>
        <p:spPr>
          <a:xfrm>
            <a:off x="2573505" y="3172076"/>
            <a:ext cx="792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mean 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3E939-5E25-1B83-E270-FCBE70139772}"/>
              </a:ext>
            </a:extLst>
          </p:cNvPr>
          <p:cNvSpPr txBox="1"/>
          <p:nvPr/>
        </p:nvSpPr>
        <p:spPr>
          <a:xfrm>
            <a:off x="3760773" y="3143663"/>
            <a:ext cx="1929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standard </a:t>
            </a:r>
          </a:p>
          <a:p>
            <a:r>
              <a:rPr lang="en-US" altLang="ko-KR" sz="1400" dirty="0"/>
              <a:t>deviation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C3D88-F118-096A-416E-56A31C8503CC}"/>
              </a:ext>
            </a:extLst>
          </p:cNvPr>
          <p:cNvSpPr txBox="1"/>
          <p:nvPr/>
        </p:nvSpPr>
        <p:spPr>
          <a:xfrm>
            <a:off x="1430623" y="3854763"/>
            <a:ext cx="2085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Load data if it exists 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84897-98D3-E51D-C7B3-DD265DE863FA}"/>
              </a:ext>
            </a:extLst>
          </p:cNvPr>
          <p:cNvSpPr txBox="1"/>
          <p:nvPr/>
        </p:nvSpPr>
        <p:spPr>
          <a:xfrm>
            <a:off x="3103765" y="2304578"/>
            <a:ext cx="2046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Data augmentation</a:t>
            </a:r>
            <a:endParaRPr lang="ko-KR" altLang="en-US" sz="1400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2C0B7D-7FD6-B1B6-43FA-A91D16F19402}"/>
              </a:ext>
            </a:extLst>
          </p:cNvPr>
          <p:cNvSpPr/>
          <p:nvPr/>
        </p:nvSpPr>
        <p:spPr>
          <a:xfrm>
            <a:off x="4885840" y="3128900"/>
            <a:ext cx="566651" cy="159955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E851D4-A27C-FDA8-6D1B-5F0797FCFF7D}"/>
                  </a:ext>
                </a:extLst>
              </p:cNvPr>
              <p:cNvSpPr txBox="1"/>
              <p:nvPr/>
            </p:nvSpPr>
            <p:spPr>
              <a:xfrm>
                <a:off x="5053124" y="3134337"/>
                <a:ext cx="1929393" cy="415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1600" b="0" i="0">
                    <a:solidFill>
                      <a:srgbClr val="1A1A1A"/>
                    </a:solidFill>
                    <a:effectLst/>
                    <a:latin typeface="DINWebPro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ko-KR" sz="1400" b="0" i="0" dirty="0" smtClean="0"/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b="0" i="0" dirty="0" smtClean="0"/>
                                <m:t> 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mean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Standard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deviation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E851D4-A27C-FDA8-6D1B-5F0797FC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24" y="3134337"/>
                <a:ext cx="1929393" cy="415755"/>
              </a:xfrm>
              <a:prstGeom prst="rect">
                <a:avLst/>
              </a:prstGeom>
              <a:blipFill>
                <a:blip r:embed="rId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/>
      <p:bldP spid="11" grpId="0"/>
      <p:bldP spid="12" grpId="0"/>
      <p:bldP spid="13" grpId="0"/>
      <p:bldP spid="14" grpId="0"/>
      <p:bldP spid="15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D66D4F-A7F4-7F43-47E7-1C4569225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57"/>
          <a:stretch/>
        </p:blipFill>
        <p:spPr>
          <a:xfrm>
            <a:off x="595560" y="861117"/>
            <a:ext cx="4114800" cy="5873406"/>
          </a:xfrm>
          <a:prstGeom prst="rect">
            <a:avLst/>
          </a:prstGeom>
        </p:spPr>
      </p:pic>
      <p:sp>
        <p:nvSpPr>
          <p:cNvPr id="28" name="제목 2">
            <a:extLst>
              <a:ext uri="{FF2B5EF4-FFF2-40B4-BE49-F238E27FC236}">
                <a16:creationId xmlns:a16="http://schemas.microsoft.com/office/drawing/2014/main" id="{953BF84B-87FD-21FD-BA48-47A33F3F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Collect d</a:t>
            </a:r>
            <a:r>
              <a:rPr lang="en-US" altLang="ko-KR" dirty="0"/>
              <a:t>ata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BB38EE-3C74-569F-C96D-70D17531FC8C}"/>
              </a:ext>
            </a:extLst>
          </p:cNvPr>
          <p:cNvSpPr/>
          <p:nvPr/>
        </p:nvSpPr>
        <p:spPr>
          <a:xfrm>
            <a:off x="637002" y="2468173"/>
            <a:ext cx="3471374" cy="239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92FBF2-F114-C213-706C-3821BBFAE4E3}"/>
              </a:ext>
            </a:extLst>
          </p:cNvPr>
          <p:cNvSpPr/>
          <p:nvPr/>
        </p:nvSpPr>
        <p:spPr>
          <a:xfrm>
            <a:off x="777144" y="6388161"/>
            <a:ext cx="3471374" cy="11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73AA07-1695-AF2B-B8AC-E6B301EFCB56}"/>
              </a:ext>
            </a:extLst>
          </p:cNvPr>
          <p:cNvSpPr/>
          <p:nvPr/>
        </p:nvSpPr>
        <p:spPr>
          <a:xfrm>
            <a:off x="777144" y="5781346"/>
            <a:ext cx="3471374" cy="11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432EC-7B16-DF26-B2B5-F5325152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81" y="1445415"/>
            <a:ext cx="2989962" cy="21521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C8F738-4451-F858-961B-69BA50BF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15" y="1448903"/>
            <a:ext cx="2998689" cy="210188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DF50C6-0DFB-3062-88B4-E403BF9DE839}"/>
              </a:ext>
            </a:extLst>
          </p:cNvPr>
          <p:cNvGrpSpPr/>
          <p:nvPr/>
        </p:nvGrpSpPr>
        <p:grpSpPr>
          <a:xfrm>
            <a:off x="8076697" y="4736536"/>
            <a:ext cx="3782436" cy="666524"/>
            <a:chOff x="4152553" y="4126815"/>
            <a:chExt cx="3782436" cy="66652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26B7B54-396C-9B1F-4E62-1CB5C1CBF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2553" y="4126815"/>
              <a:ext cx="3782436" cy="40000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BBC2D72-1077-0D60-F891-5FE8AFD24B6D}"/>
                </a:ext>
              </a:extLst>
            </p:cNvPr>
            <p:cNvSpPr/>
            <p:nvPr/>
          </p:nvSpPr>
          <p:spPr>
            <a:xfrm>
              <a:off x="4329113" y="4338353"/>
              <a:ext cx="112806" cy="1164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05CB3B9-C039-EC4F-F80C-83CC926E4125}"/>
                </a:ext>
              </a:extLst>
            </p:cNvPr>
            <p:cNvSpPr/>
            <p:nvPr/>
          </p:nvSpPr>
          <p:spPr>
            <a:xfrm>
              <a:off x="4463718" y="4338353"/>
              <a:ext cx="155907" cy="1164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A1E16A-A39B-7691-4A8A-185315BDB286}"/>
                </a:ext>
              </a:extLst>
            </p:cNvPr>
            <p:cNvSpPr txBox="1"/>
            <p:nvPr/>
          </p:nvSpPr>
          <p:spPr>
            <a:xfrm>
              <a:off x="4265287" y="4454785"/>
              <a:ext cx="12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x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CD172A-983C-F3F7-413B-474B86AB6C33}"/>
                </a:ext>
              </a:extLst>
            </p:cNvPr>
            <p:cNvSpPr txBox="1"/>
            <p:nvPr/>
          </p:nvSpPr>
          <p:spPr>
            <a:xfrm>
              <a:off x="4492596" y="4454785"/>
              <a:ext cx="12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y</a:t>
              </a:r>
              <a:endParaRPr lang="ko-KR" altLang="en-US" sz="1600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061335D-ADA1-8DC7-046B-B636C0F423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55" t="66617" r="56735" b="23220"/>
          <a:stretch/>
        </p:blipFill>
        <p:spPr>
          <a:xfrm>
            <a:off x="5240033" y="4723726"/>
            <a:ext cx="2807491" cy="1397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654E9C-5CB0-C90F-F306-E453F81F2CA7}"/>
              </a:ext>
            </a:extLst>
          </p:cNvPr>
          <p:cNvSpPr txBox="1"/>
          <p:nvPr/>
        </p:nvSpPr>
        <p:spPr>
          <a:xfrm>
            <a:off x="6468258" y="3572314"/>
            <a:ext cx="2108200" cy="5949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Count accumulated snapshot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1420DF-61EE-4B20-5504-5245F0B8DD3E}"/>
              </a:ext>
            </a:extLst>
          </p:cNvPr>
          <p:cNvSpPr txBox="1"/>
          <p:nvPr/>
        </p:nvSpPr>
        <p:spPr>
          <a:xfrm>
            <a:off x="8627676" y="5388485"/>
            <a:ext cx="2966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Saved snapshot get coordination in the file name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8F01C6-8E0B-10C6-E59F-BA7C25394888}"/>
              </a:ext>
            </a:extLst>
          </p:cNvPr>
          <p:cNvSpPr/>
          <p:nvPr/>
        </p:nvSpPr>
        <p:spPr>
          <a:xfrm>
            <a:off x="5259626" y="1454940"/>
            <a:ext cx="2910634" cy="14287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18276A8-DA42-B1E6-30B7-64125D5DAFEC}"/>
              </a:ext>
            </a:extLst>
          </p:cNvPr>
          <p:cNvCxnSpPr/>
          <p:nvPr/>
        </p:nvCxnSpPr>
        <p:spPr>
          <a:xfrm>
            <a:off x="5458245" y="5571405"/>
            <a:ext cx="127030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1251BDE-29DF-A352-20B4-0032F6F19984}"/>
              </a:ext>
            </a:extLst>
          </p:cNvPr>
          <p:cNvCxnSpPr/>
          <p:nvPr/>
        </p:nvCxnSpPr>
        <p:spPr>
          <a:xfrm>
            <a:off x="5768967" y="3515270"/>
            <a:ext cx="127030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08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4" grpId="0"/>
      <p:bldP spid="41" grpId="0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CE6EA-8C32-0EF2-0D18-D122A089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Define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287C0-A83D-7C52-5931-68F191BBD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B026C7-309D-C4BD-A083-8B5D6E43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630D3-CDB2-F31E-C71F-0EE72092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009" y="4099279"/>
            <a:ext cx="2202722" cy="56878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691C68-75A4-A3A9-0124-500EEC38981B}"/>
              </a:ext>
            </a:extLst>
          </p:cNvPr>
          <p:cNvGrpSpPr/>
          <p:nvPr/>
        </p:nvGrpSpPr>
        <p:grpSpPr>
          <a:xfrm>
            <a:off x="6180083" y="4576697"/>
            <a:ext cx="2556572" cy="1314089"/>
            <a:chOff x="6180083" y="4576697"/>
            <a:chExt cx="2556572" cy="1314089"/>
          </a:xfrm>
        </p:grpSpPr>
        <p:pic>
          <p:nvPicPr>
            <p:cNvPr id="5" name="내용 개체 틀 5">
              <a:extLst>
                <a:ext uri="{FF2B5EF4-FFF2-40B4-BE49-F238E27FC236}">
                  <a16:creationId xmlns:a16="http://schemas.microsoft.com/office/drawing/2014/main" id="{04D69829-B2AC-6D17-8AF9-0C8B3318D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444"/>
            <a:stretch/>
          </p:blipFill>
          <p:spPr>
            <a:xfrm>
              <a:off x="6180083" y="4576697"/>
              <a:ext cx="2556572" cy="131408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2473A-0E0D-3DDE-4904-07AE7F6EE93C}"/>
                </a:ext>
              </a:extLst>
            </p:cNvPr>
            <p:cNvSpPr/>
            <p:nvPr/>
          </p:nvSpPr>
          <p:spPr>
            <a:xfrm>
              <a:off x="6217076" y="5325321"/>
              <a:ext cx="2519579" cy="960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5446CCB-15C4-49F6-FD89-8A3158BEF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54" y="1234059"/>
            <a:ext cx="4092890" cy="48404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BFED54-1CCE-DE2D-6F6B-E7B4C68A05F6}"/>
              </a:ext>
            </a:extLst>
          </p:cNvPr>
          <p:cNvSpPr/>
          <p:nvPr/>
        </p:nvSpPr>
        <p:spPr>
          <a:xfrm>
            <a:off x="472701" y="1889537"/>
            <a:ext cx="3106971" cy="20180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61681-0B49-B937-5807-A733D91EDA2A}"/>
              </a:ext>
            </a:extLst>
          </p:cNvPr>
          <p:cNvSpPr txBox="1"/>
          <p:nvPr/>
        </p:nvSpPr>
        <p:spPr>
          <a:xfrm>
            <a:off x="4398992" y="2827699"/>
            <a:ext cx="214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output dim’s as 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7AAEC-0591-6CD7-A443-D8744ACEB957}"/>
              </a:ext>
            </a:extLst>
          </p:cNvPr>
          <p:cNvSpPr txBox="1"/>
          <p:nvPr/>
        </p:nvSpPr>
        <p:spPr>
          <a:xfrm>
            <a:off x="7330184" y="3738318"/>
            <a:ext cx="2888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Model’s name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FA35741-36E0-C523-BDF2-F91420A67F83}"/>
              </a:ext>
            </a:extLst>
          </p:cNvPr>
          <p:cNvSpPr/>
          <p:nvPr/>
        </p:nvSpPr>
        <p:spPr>
          <a:xfrm>
            <a:off x="3605519" y="2382437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A4723-8BD3-DB51-51B7-1BC0B80BB3C8}"/>
              </a:ext>
            </a:extLst>
          </p:cNvPr>
          <p:cNvSpPr txBox="1"/>
          <p:nvPr/>
        </p:nvSpPr>
        <p:spPr>
          <a:xfrm>
            <a:off x="4398991" y="2180781"/>
            <a:ext cx="21471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specific model</a:t>
            </a:r>
          </a:p>
          <a:p>
            <a:r>
              <a:rPr lang="en-US" altLang="ko-KR" dirty="0"/>
              <a:t>(resnet18 here)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BB6941-8840-0B2B-9CE3-6CA806397E83}"/>
              </a:ext>
            </a:extLst>
          </p:cNvPr>
          <p:cNvSpPr/>
          <p:nvPr/>
        </p:nvSpPr>
        <p:spPr>
          <a:xfrm>
            <a:off x="3605519" y="3883613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EB638-BA50-0EB0-616F-B2A12586F0D8}"/>
              </a:ext>
            </a:extLst>
          </p:cNvPr>
          <p:cNvSpPr txBox="1"/>
          <p:nvPr/>
        </p:nvSpPr>
        <p:spPr>
          <a:xfrm>
            <a:off x="4398992" y="3812746"/>
            <a:ext cx="214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model to GPU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9DDFD-0FF5-72FB-9797-AE7AFCAFD099}"/>
              </a:ext>
            </a:extLst>
          </p:cNvPr>
          <p:cNvSpPr/>
          <p:nvPr/>
        </p:nvSpPr>
        <p:spPr>
          <a:xfrm>
            <a:off x="4539744" y="4346491"/>
            <a:ext cx="1400944" cy="164369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63736-28E6-16DB-F9A2-8F54A3EDBAE7}"/>
              </a:ext>
            </a:extLst>
          </p:cNvPr>
          <p:cNvSpPr txBox="1"/>
          <p:nvPr/>
        </p:nvSpPr>
        <p:spPr>
          <a:xfrm>
            <a:off x="3511760" y="4551533"/>
            <a:ext cx="2888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Make widgets for </a:t>
            </a:r>
          </a:p>
          <a:p>
            <a:r>
              <a:rPr lang="en-US" altLang="ko-KR" dirty="0"/>
              <a:t>loading and saving model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80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76E6ED-2834-2CD5-B509-FDFA93EC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27" y="1027135"/>
            <a:ext cx="4662730" cy="27038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82481E-BB40-611F-1729-3680ABD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27" y="3791214"/>
            <a:ext cx="4021830" cy="1862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7D25D-383F-AB61-2A45-3A6FEEB6C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661" r="42984" b="84534"/>
          <a:stretch/>
        </p:blipFill>
        <p:spPr>
          <a:xfrm>
            <a:off x="5778957" y="3791214"/>
            <a:ext cx="4381044" cy="153008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8ABB62D-1BAD-D798-7CD7-818909D9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BFB1BE-CC1A-F151-9C77-1E13ECEE3347}"/>
              </a:ext>
            </a:extLst>
          </p:cNvPr>
          <p:cNvCxnSpPr/>
          <p:nvPr/>
        </p:nvCxnSpPr>
        <p:spPr>
          <a:xfrm>
            <a:off x="5794598" y="4226774"/>
            <a:ext cx="10498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8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15006</TotalTime>
  <Words>882</Words>
  <Application>Microsoft Office PowerPoint</Application>
  <PresentationFormat>와이드스크린</PresentationFormat>
  <Paragraphs>148</Paragraphs>
  <Slides>13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DINWebPro</vt:lpstr>
      <vt:lpstr>HY견고딕</vt:lpstr>
      <vt:lpstr>맑은 고딕</vt:lpstr>
      <vt:lpstr>Arial</vt:lpstr>
      <vt:lpstr>Cambria Math</vt:lpstr>
      <vt:lpstr>Courier New</vt:lpstr>
      <vt:lpstr>Segoe UI</vt:lpstr>
      <vt:lpstr>Tahoma</vt:lpstr>
      <vt:lpstr>Office 테마</vt:lpstr>
      <vt:lpstr>PowerPoint 프레젠테이션</vt:lpstr>
      <vt:lpstr>PowerPoint 프레젠테이션</vt:lpstr>
      <vt:lpstr>JetRacer: Let's continue autonomous driving!</vt:lpstr>
      <vt:lpstr>JetRacer: Let's continue autonomous driving!</vt:lpstr>
      <vt:lpstr>Overview of interactive_regression.ipynb</vt:lpstr>
      <vt:lpstr>1. Composite dataset</vt:lpstr>
      <vt:lpstr>2. Collect data</vt:lpstr>
      <vt:lpstr>3. Define model</vt:lpstr>
      <vt:lpstr>4. Train &amp; evaluation </vt:lpstr>
      <vt:lpstr>4. Train &amp; evaluation </vt:lpstr>
      <vt:lpstr>4. Train &amp; evaluation </vt:lpstr>
      <vt:lpstr>Experiments (Submit the report by 05/26 11:59PM )</vt:lpstr>
      <vt:lpstr>Experiments (Submit the report by 05/26 11:59PM 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원빈</dc:creator>
  <cp:lastModifiedBy>서기원</cp:lastModifiedBy>
  <cp:revision>981</cp:revision>
  <dcterms:created xsi:type="dcterms:W3CDTF">2021-07-29T02:42:21Z</dcterms:created>
  <dcterms:modified xsi:type="dcterms:W3CDTF">2022-09-26T03:06:39Z</dcterms:modified>
  <cp:version/>
</cp:coreProperties>
</file>